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5" r:id="rId8"/>
    <p:sldId id="266" r:id="rId9"/>
    <p:sldId id="267" r:id="rId10"/>
    <p:sldId id="264" r:id="rId11"/>
    <p:sldId id="268" r:id="rId12"/>
    <p:sldId id="270" r:id="rId13"/>
    <p:sldId id="269" r:id="rId14"/>
    <p:sldId id="271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70" d="100"/>
          <a:sy n="70" d="100"/>
        </p:scale>
        <p:origin x="-744" y="-1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5DA4A-BDB3-4815-8190-C65F35B2B802}" type="datetimeFigureOut">
              <a:rPr lang="en-US" smtClean="0"/>
              <a:t>9/18/2021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4A367-A8CB-4835-9253-73F8B51BC7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4290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5DA4A-BDB3-4815-8190-C65F35B2B802}" type="datetimeFigureOut">
              <a:rPr lang="en-US" smtClean="0"/>
              <a:t>9/18/2021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4A367-A8CB-4835-9253-73F8B51BC7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2415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5DA4A-BDB3-4815-8190-C65F35B2B802}" type="datetimeFigureOut">
              <a:rPr lang="en-US" smtClean="0"/>
              <a:t>9/18/2021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4A367-A8CB-4835-9253-73F8B51BC7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538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5DA4A-BDB3-4815-8190-C65F35B2B802}" type="datetimeFigureOut">
              <a:rPr lang="en-US" smtClean="0"/>
              <a:t>9/18/2021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4A367-A8CB-4835-9253-73F8B51BC7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2647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5DA4A-BDB3-4815-8190-C65F35B2B802}" type="datetimeFigureOut">
              <a:rPr lang="en-US" smtClean="0"/>
              <a:t>9/18/2021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4A367-A8CB-4835-9253-73F8B51BC7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7557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5DA4A-BDB3-4815-8190-C65F35B2B802}" type="datetimeFigureOut">
              <a:rPr lang="en-US" smtClean="0"/>
              <a:t>9/18/2021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4A367-A8CB-4835-9253-73F8B51BC7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7808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5DA4A-BDB3-4815-8190-C65F35B2B802}" type="datetimeFigureOut">
              <a:rPr lang="en-US" smtClean="0"/>
              <a:t>9/18/2021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4A367-A8CB-4835-9253-73F8B51BC7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352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5DA4A-BDB3-4815-8190-C65F35B2B802}" type="datetimeFigureOut">
              <a:rPr lang="en-US" smtClean="0"/>
              <a:t>9/18/2021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4A367-A8CB-4835-9253-73F8B51BC7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8904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5DA4A-BDB3-4815-8190-C65F35B2B802}" type="datetimeFigureOut">
              <a:rPr lang="en-US" smtClean="0"/>
              <a:t>9/18/2021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4A367-A8CB-4835-9253-73F8B51BC7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4176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5DA4A-BDB3-4815-8190-C65F35B2B802}" type="datetimeFigureOut">
              <a:rPr lang="en-US" smtClean="0"/>
              <a:t>9/18/2021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4A367-A8CB-4835-9253-73F8B51BC7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6456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5DA4A-BDB3-4815-8190-C65F35B2B802}" type="datetimeFigureOut">
              <a:rPr lang="en-US" smtClean="0"/>
              <a:t>9/18/2021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4A367-A8CB-4835-9253-73F8B51BC7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9978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F5DA4A-BDB3-4815-8190-C65F35B2B802}" type="datetimeFigureOut">
              <a:rPr lang="en-US" smtClean="0"/>
              <a:t>9/18/2021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A4A367-A8CB-4835-9253-73F8B51BC7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9305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9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hospolipid bilayer (cross section) and the structure of a phospholipid...  | Download Scientific Diagra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0047" y="1182255"/>
            <a:ext cx="5091953" cy="5675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70212" y="57808"/>
            <a:ext cx="9144000" cy="1892015"/>
          </a:xfrm>
        </p:spPr>
        <p:txBody>
          <a:bodyPr>
            <a:normAutofit/>
          </a:bodyPr>
          <a:lstStyle/>
          <a:p>
            <a:r>
              <a:rPr lang="en-US" b="1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Bài</a:t>
            </a:r>
            <a:r>
              <a:rPr lang="en-US" b="1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4</a:t>
            </a:r>
            <a:br>
              <a:rPr lang="en-US" b="1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</a:br>
            <a:r>
              <a:rPr lang="en-US" b="1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CACBOHIDRAT VÀ LIPIT</a:t>
            </a:r>
            <a:endParaRPr lang="en-US" b="1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111188"/>
            <a:ext cx="7422356" cy="4531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431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6966" y="1"/>
            <a:ext cx="7115034" cy="6868092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3216001"/>
            <a:ext cx="5758122" cy="4351338"/>
          </a:xfrm>
        </p:spPr>
        <p:txBody>
          <a:bodyPr/>
          <a:lstStyle/>
          <a:p>
            <a:r>
              <a:rPr lang="en-US" dirty="0" err="1" smtClean="0"/>
              <a:t>Cấu</a:t>
            </a:r>
            <a:r>
              <a:rPr lang="en-US" dirty="0" smtClean="0"/>
              <a:t> </a:t>
            </a:r>
            <a:r>
              <a:rPr lang="en-US" dirty="0" err="1" smtClean="0"/>
              <a:t>tạo</a:t>
            </a:r>
            <a:r>
              <a:rPr lang="en-US" dirty="0" smtClean="0"/>
              <a:t>: 1 </a:t>
            </a:r>
            <a:r>
              <a:rPr lang="en-US" dirty="0" err="1" smtClean="0"/>
              <a:t>phân</a:t>
            </a:r>
            <a:r>
              <a:rPr lang="en-US" dirty="0" smtClean="0"/>
              <a:t> </a:t>
            </a:r>
            <a:r>
              <a:rPr lang="en-US" dirty="0" err="1"/>
              <a:t>tử</a:t>
            </a:r>
            <a:r>
              <a:rPr lang="en-US" dirty="0"/>
              <a:t> </a:t>
            </a:r>
            <a:r>
              <a:rPr lang="en-US" dirty="0" err="1"/>
              <a:t>glixerol</a:t>
            </a:r>
            <a:r>
              <a:rPr lang="en-US" dirty="0"/>
              <a:t> </a:t>
            </a:r>
            <a:r>
              <a:rPr lang="en-US" dirty="0" err="1"/>
              <a:t>liên</a:t>
            </a:r>
            <a:r>
              <a:rPr lang="en-US" dirty="0"/>
              <a:t> </a:t>
            </a:r>
            <a:r>
              <a:rPr lang="en-US" dirty="0" err="1"/>
              <a:t>kết</a:t>
            </a:r>
            <a:r>
              <a:rPr lang="en-US" dirty="0"/>
              <a:t> </a:t>
            </a:r>
            <a:r>
              <a:rPr lang="en-US" dirty="0" err="1"/>
              <a:t>với</a:t>
            </a:r>
            <a:r>
              <a:rPr lang="en-US" dirty="0"/>
              <a:t> </a:t>
            </a:r>
            <a:r>
              <a:rPr lang="en-US" dirty="0" smtClean="0"/>
              <a:t>2 </a:t>
            </a:r>
            <a:r>
              <a:rPr lang="en-US" dirty="0" err="1" smtClean="0"/>
              <a:t>phân</a:t>
            </a:r>
            <a:r>
              <a:rPr lang="en-US" dirty="0" smtClean="0"/>
              <a:t> </a:t>
            </a:r>
            <a:r>
              <a:rPr lang="en-US" dirty="0" err="1" smtClean="0"/>
              <a:t>tử</a:t>
            </a:r>
            <a:r>
              <a:rPr lang="en-US" dirty="0" smtClean="0"/>
              <a:t> </a:t>
            </a:r>
            <a:r>
              <a:rPr lang="en-US" dirty="0" err="1"/>
              <a:t>axit</a:t>
            </a:r>
            <a:r>
              <a:rPr lang="en-US" dirty="0"/>
              <a:t> </a:t>
            </a:r>
            <a:r>
              <a:rPr lang="en-US" dirty="0" err="1" smtClean="0"/>
              <a:t>béo</a:t>
            </a:r>
            <a:r>
              <a:rPr lang="en-US" dirty="0" smtClean="0"/>
              <a:t> </a:t>
            </a:r>
            <a:r>
              <a:rPr lang="en-US" dirty="0" err="1" smtClean="0"/>
              <a:t>và</a:t>
            </a:r>
            <a:r>
              <a:rPr lang="en-US" dirty="0" smtClean="0"/>
              <a:t> 1 </a:t>
            </a:r>
            <a:r>
              <a:rPr lang="en-US" dirty="0" err="1" smtClean="0"/>
              <a:t>nhóm</a:t>
            </a:r>
            <a:r>
              <a:rPr lang="en-US" dirty="0" smtClean="0"/>
              <a:t> </a:t>
            </a:r>
            <a:r>
              <a:rPr lang="en-US" dirty="0" err="1" smtClean="0"/>
              <a:t>photphat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Chức</a:t>
            </a:r>
            <a:r>
              <a:rPr lang="en-US" dirty="0" smtClean="0"/>
              <a:t> </a:t>
            </a:r>
            <a:r>
              <a:rPr lang="en-US" dirty="0" err="1" smtClean="0"/>
              <a:t>năng</a:t>
            </a:r>
            <a:r>
              <a:rPr lang="en-US" dirty="0" smtClean="0"/>
              <a:t>: </a:t>
            </a:r>
            <a:r>
              <a:rPr lang="en-US" dirty="0" err="1" smtClean="0"/>
              <a:t>cấu</a:t>
            </a:r>
            <a:r>
              <a:rPr lang="en-US" dirty="0" smtClean="0"/>
              <a:t> </a:t>
            </a:r>
            <a:r>
              <a:rPr lang="en-US" dirty="0" err="1" smtClean="0"/>
              <a:t>tạo</a:t>
            </a:r>
            <a:r>
              <a:rPr lang="en-US" dirty="0" smtClean="0"/>
              <a:t> </a:t>
            </a:r>
            <a:r>
              <a:rPr lang="en-US" dirty="0" err="1" smtClean="0"/>
              <a:t>nên</a:t>
            </a:r>
            <a:r>
              <a:rPr lang="en-US" dirty="0" smtClean="0"/>
              <a:t> </a:t>
            </a:r>
            <a:r>
              <a:rPr lang="en-US" dirty="0" err="1" smtClean="0"/>
              <a:t>màng</a:t>
            </a:r>
            <a:r>
              <a:rPr lang="en-US" dirty="0" smtClean="0"/>
              <a:t> </a:t>
            </a:r>
            <a:r>
              <a:rPr lang="en-US" dirty="0" err="1" smtClean="0"/>
              <a:t>tế</a:t>
            </a:r>
            <a:r>
              <a:rPr lang="en-US" dirty="0" smtClean="0"/>
              <a:t> </a:t>
            </a:r>
            <a:r>
              <a:rPr lang="en-US" dirty="0" err="1" smtClean="0"/>
              <a:t>bào</a:t>
            </a:r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" y="1"/>
            <a:ext cx="1815152" cy="69924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II. LIPIT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" y="699247"/>
            <a:ext cx="2659702" cy="584775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3200" dirty="0" smtClean="0"/>
              <a:t>2. </a:t>
            </a:r>
            <a:r>
              <a:rPr lang="en-US" sz="3200" dirty="0" err="1" smtClean="0"/>
              <a:t>Photpholipit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854636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5451" y="3754390"/>
            <a:ext cx="5306549" cy="3135688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" y="1"/>
            <a:ext cx="1815152" cy="69924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II. LIPIT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" y="699247"/>
            <a:ext cx="1701300" cy="584775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3200" dirty="0" smtClean="0"/>
              <a:t>3. </a:t>
            </a:r>
            <a:r>
              <a:rPr lang="en-US" sz="3200" dirty="0" err="1" smtClean="0"/>
              <a:t>Steroit</a:t>
            </a:r>
            <a:endParaRPr lang="en-US" sz="3200" dirty="0"/>
          </a:p>
        </p:txBody>
      </p:sp>
      <p:sp>
        <p:nvSpPr>
          <p:cNvPr id="2" name="Wave 1"/>
          <p:cNvSpPr/>
          <p:nvPr/>
        </p:nvSpPr>
        <p:spPr>
          <a:xfrm>
            <a:off x="2155496" y="0"/>
            <a:ext cx="4899546" cy="1624083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/>
              <a:t>Chức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năng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của</a:t>
            </a:r>
            <a:r>
              <a:rPr lang="en-US" sz="3200" b="1" dirty="0" smtClean="0"/>
              <a:t> steroid </a:t>
            </a:r>
            <a:r>
              <a:rPr lang="en-US" sz="3200" b="1" dirty="0" err="1" smtClean="0"/>
              <a:t>là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gì</a:t>
            </a:r>
            <a:r>
              <a:rPr lang="en-US" sz="3200" b="1" dirty="0" smtClean="0"/>
              <a:t>? Cho </a:t>
            </a:r>
            <a:r>
              <a:rPr lang="en-US" sz="3200" b="1" dirty="0" err="1" smtClean="0"/>
              <a:t>ví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dụ</a:t>
            </a:r>
            <a:r>
              <a:rPr lang="en-US" sz="3200" b="1" dirty="0" smtClean="0"/>
              <a:t>.</a:t>
            </a:r>
            <a:endParaRPr lang="en-US" sz="3200" b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427135"/>
            <a:ext cx="6885451" cy="265450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/>
          <a:srcRect l="1720"/>
          <a:stretch/>
        </p:blipFill>
        <p:spPr>
          <a:xfrm>
            <a:off x="8024885" y="0"/>
            <a:ext cx="4167116" cy="2815561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8693624" y="2645386"/>
            <a:ext cx="34983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/>
              <a:t>Colesteron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cấu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tạo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nên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màng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sinh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chất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của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tế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bào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động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vật</a:t>
            </a:r>
            <a:endParaRPr lang="en-US" sz="24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1815153" y="5091401"/>
            <a:ext cx="25603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/>
              <a:t>Hoocmon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giới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tính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76861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" y="1"/>
            <a:ext cx="1815152" cy="69924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II. LIPIT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" y="699247"/>
            <a:ext cx="3406061" cy="584775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3200" dirty="0" smtClean="0"/>
              <a:t>4. </a:t>
            </a:r>
            <a:r>
              <a:rPr lang="en-US" sz="3200" dirty="0" err="1" smtClean="0"/>
              <a:t>Sắc</a:t>
            </a:r>
            <a:r>
              <a:rPr lang="en-US" sz="3200" dirty="0" smtClean="0"/>
              <a:t> </a:t>
            </a:r>
            <a:r>
              <a:rPr lang="en-US" sz="3200" dirty="0" err="1" smtClean="0"/>
              <a:t>tố</a:t>
            </a:r>
            <a:r>
              <a:rPr lang="en-US" sz="3200" dirty="0" smtClean="0"/>
              <a:t> </a:t>
            </a:r>
            <a:r>
              <a:rPr lang="en-US" sz="3200" dirty="0" err="1" smtClean="0"/>
              <a:t>và</a:t>
            </a:r>
            <a:r>
              <a:rPr lang="en-US" sz="3200" dirty="0" smtClean="0"/>
              <a:t> </a:t>
            </a:r>
            <a:r>
              <a:rPr lang="en-US" sz="3200" dirty="0"/>
              <a:t>v</a:t>
            </a:r>
            <a:r>
              <a:rPr lang="en-US" sz="3200" dirty="0" smtClean="0"/>
              <a:t>itamin</a:t>
            </a:r>
            <a:endParaRPr lang="en-US" sz="3200" dirty="0"/>
          </a:p>
        </p:txBody>
      </p:sp>
      <p:sp>
        <p:nvSpPr>
          <p:cNvPr id="3" name="Cloud 2"/>
          <p:cNvSpPr/>
          <p:nvPr/>
        </p:nvSpPr>
        <p:spPr>
          <a:xfrm>
            <a:off x="3930555" y="163773"/>
            <a:ext cx="6828430" cy="2579427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/>
              <a:t>Kể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tên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các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nhóm</a:t>
            </a:r>
            <a:r>
              <a:rPr lang="en-US" sz="3200" b="1" dirty="0" smtClean="0"/>
              <a:t> vitamin </a:t>
            </a:r>
            <a:r>
              <a:rPr lang="en-US" sz="3200" b="1" dirty="0" err="1" smtClean="0"/>
              <a:t>có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bản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chất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là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lipit</a:t>
            </a:r>
            <a:r>
              <a:rPr lang="en-US" sz="3200" b="1" dirty="0" smtClean="0"/>
              <a:t> (</a:t>
            </a:r>
            <a:r>
              <a:rPr lang="en-US" sz="3200" b="1" dirty="0" err="1" smtClean="0"/>
              <a:t>không</a:t>
            </a:r>
            <a:r>
              <a:rPr lang="en-US" sz="3200" b="1" dirty="0" smtClean="0"/>
              <a:t> tan </a:t>
            </a:r>
            <a:r>
              <a:rPr lang="en-US" sz="3200" b="1" dirty="0" err="1" smtClean="0"/>
              <a:t>trong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nước</a:t>
            </a:r>
            <a:r>
              <a:rPr lang="en-US" sz="3200" b="1" dirty="0" smtClean="0"/>
              <a:t>)</a:t>
            </a:r>
            <a:endParaRPr lang="en-US" sz="32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943225"/>
            <a:ext cx="6276975" cy="39147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7484" y="2981657"/>
            <a:ext cx="5814515" cy="3876343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985421" y="2458437"/>
            <a:ext cx="28446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/>
              <a:t>Sắc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tố</a:t>
            </a:r>
            <a:r>
              <a:rPr lang="en-US" sz="2800" b="1" dirty="0" smtClean="0"/>
              <a:t>: </a:t>
            </a:r>
            <a:r>
              <a:rPr lang="en-US" sz="2800" b="1" dirty="0" err="1" smtClean="0"/>
              <a:t>Carotenoit</a:t>
            </a:r>
            <a:endParaRPr lang="en-US" sz="28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9278952" y="3252282"/>
            <a:ext cx="28738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Vitamin: A, D, E, K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532950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15655" y="300251"/>
            <a:ext cx="7710983" cy="1107512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marL="0" indent="0" algn="ctr">
              <a:buNone/>
            </a:pPr>
            <a:r>
              <a:rPr lang="en-US" dirty="0" err="1" smtClean="0"/>
              <a:t>Cơ</a:t>
            </a:r>
            <a:r>
              <a:rPr lang="en-US" dirty="0" smtClean="0"/>
              <a:t> </a:t>
            </a:r>
            <a:r>
              <a:rPr lang="en-US" dirty="0" err="1" smtClean="0"/>
              <a:t>thể</a:t>
            </a:r>
            <a:r>
              <a:rPr lang="en-US" dirty="0" smtClean="0"/>
              <a:t> con </a:t>
            </a:r>
            <a:r>
              <a:rPr lang="en-US" dirty="0" err="1" smtClean="0"/>
              <a:t>người</a:t>
            </a:r>
            <a:r>
              <a:rPr lang="en-US" dirty="0" smtClean="0"/>
              <a:t> </a:t>
            </a:r>
            <a:r>
              <a:rPr lang="en-US" dirty="0" err="1" smtClean="0"/>
              <a:t>có</a:t>
            </a:r>
            <a:r>
              <a:rPr lang="en-US" dirty="0" smtClean="0"/>
              <a:t> </a:t>
            </a:r>
            <a:r>
              <a:rPr lang="en-US" dirty="0" err="1" smtClean="0"/>
              <a:t>cần</a:t>
            </a:r>
            <a:r>
              <a:rPr lang="en-US" dirty="0" smtClean="0"/>
              <a:t> </a:t>
            </a:r>
            <a:r>
              <a:rPr lang="en-US" dirty="0" err="1" smtClean="0"/>
              <a:t>mỡ</a:t>
            </a:r>
            <a:r>
              <a:rPr lang="en-US" dirty="0" smtClean="0"/>
              <a:t> </a:t>
            </a:r>
            <a:r>
              <a:rPr lang="en-US" dirty="0" err="1" smtClean="0"/>
              <a:t>không</a:t>
            </a:r>
            <a:r>
              <a:rPr lang="en-US" dirty="0" smtClean="0"/>
              <a:t>?</a:t>
            </a:r>
          </a:p>
          <a:p>
            <a:pPr marL="0" indent="0" algn="ctr">
              <a:buNone/>
            </a:pPr>
            <a:r>
              <a:rPr lang="en-US" dirty="0" err="1" smtClean="0"/>
              <a:t>Nếu</a:t>
            </a:r>
            <a:r>
              <a:rPr lang="en-US" dirty="0" smtClean="0"/>
              <a:t> </a:t>
            </a:r>
            <a:r>
              <a:rPr lang="en-US" dirty="0" err="1" smtClean="0"/>
              <a:t>lượng</a:t>
            </a:r>
            <a:r>
              <a:rPr lang="en-US" dirty="0" smtClean="0"/>
              <a:t> </a:t>
            </a:r>
            <a:r>
              <a:rPr lang="en-US" dirty="0" err="1" smtClean="0"/>
              <a:t>mỡ</a:t>
            </a:r>
            <a:r>
              <a:rPr lang="en-US" dirty="0" smtClean="0"/>
              <a:t> </a:t>
            </a:r>
            <a:r>
              <a:rPr lang="en-US" dirty="0" err="1" smtClean="0"/>
              <a:t>dư</a:t>
            </a:r>
            <a:r>
              <a:rPr lang="en-US" dirty="0" smtClean="0"/>
              <a:t> </a:t>
            </a:r>
            <a:r>
              <a:rPr lang="en-US" dirty="0" err="1" smtClean="0"/>
              <a:t>thừa</a:t>
            </a:r>
            <a:r>
              <a:rPr lang="en-US" dirty="0" smtClean="0"/>
              <a:t> </a:t>
            </a:r>
            <a:r>
              <a:rPr lang="en-US" dirty="0" err="1" smtClean="0"/>
              <a:t>có</a:t>
            </a:r>
            <a:r>
              <a:rPr lang="en-US" dirty="0" smtClean="0"/>
              <a:t> </a:t>
            </a:r>
            <a:r>
              <a:rPr lang="en-US" dirty="0" err="1" smtClean="0"/>
              <a:t>tốt</a:t>
            </a:r>
            <a:r>
              <a:rPr lang="en-US" dirty="0" smtClean="0"/>
              <a:t> </a:t>
            </a:r>
            <a:r>
              <a:rPr lang="en-US" dirty="0" err="1" smtClean="0"/>
              <a:t>cho</a:t>
            </a:r>
            <a:r>
              <a:rPr lang="en-US" dirty="0" smtClean="0"/>
              <a:t> </a:t>
            </a:r>
            <a:r>
              <a:rPr lang="en-US" dirty="0" err="1" smtClean="0"/>
              <a:t>cơ</a:t>
            </a:r>
            <a:r>
              <a:rPr lang="en-US" dirty="0" smtClean="0"/>
              <a:t> </a:t>
            </a:r>
            <a:r>
              <a:rPr lang="en-US" dirty="0" err="1" smtClean="0"/>
              <a:t>thể</a:t>
            </a:r>
            <a:r>
              <a:rPr lang="en-US" dirty="0" smtClean="0"/>
              <a:t> </a:t>
            </a:r>
            <a:r>
              <a:rPr lang="en-US" dirty="0" err="1" smtClean="0"/>
              <a:t>không</a:t>
            </a:r>
            <a:r>
              <a:rPr lang="en-US" dirty="0" smtClean="0"/>
              <a:t>?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526" b="1"/>
          <a:stretch/>
        </p:blipFill>
        <p:spPr>
          <a:xfrm>
            <a:off x="2060813" y="1383019"/>
            <a:ext cx="8248842" cy="5497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8972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32221" y="1923484"/>
            <a:ext cx="6059779" cy="4108826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20121" y="696036"/>
            <a:ext cx="7710983" cy="436728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dirty="0" err="1" smtClean="0"/>
              <a:t>Cà</a:t>
            </a:r>
            <a:r>
              <a:rPr lang="en-US" dirty="0" smtClean="0"/>
              <a:t> </a:t>
            </a:r>
            <a:r>
              <a:rPr lang="en-US" dirty="0" err="1" smtClean="0"/>
              <a:t>rốt</a:t>
            </a:r>
            <a:r>
              <a:rPr lang="en-US" dirty="0" smtClean="0"/>
              <a:t> </a:t>
            </a:r>
            <a:r>
              <a:rPr lang="en-US" dirty="0" err="1" smtClean="0"/>
              <a:t>khi</a:t>
            </a:r>
            <a:r>
              <a:rPr lang="en-US" dirty="0" smtClean="0"/>
              <a:t> </a:t>
            </a:r>
            <a:r>
              <a:rPr lang="en-US" dirty="0" err="1" smtClean="0"/>
              <a:t>luộc</a:t>
            </a:r>
            <a:r>
              <a:rPr lang="en-US" dirty="0" smtClean="0"/>
              <a:t> </a:t>
            </a:r>
            <a:r>
              <a:rPr lang="en-US" dirty="0" err="1" smtClean="0"/>
              <a:t>với</a:t>
            </a:r>
            <a:r>
              <a:rPr lang="en-US" dirty="0" smtClean="0"/>
              <a:t> </a:t>
            </a:r>
            <a:r>
              <a:rPr lang="en-US" dirty="0" err="1" smtClean="0"/>
              <a:t>nước</a:t>
            </a:r>
            <a:r>
              <a:rPr lang="en-US" dirty="0" smtClean="0"/>
              <a:t> </a:t>
            </a:r>
            <a:r>
              <a:rPr lang="en-US" dirty="0" err="1" smtClean="0"/>
              <a:t>lọc</a:t>
            </a:r>
            <a:r>
              <a:rPr lang="en-US" dirty="0" smtClean="0"/>
              <a:t> </a:t>
            </a:r>
            <a:r>
              <a:rPr lang="en-US" dirty="0" err="1" smtClean="0"/>
              <a:t>có</a:t>
            </a:r>
            <a:r>
              <a:rPr lang="en-US" dirty="0" smtClean="0"/>
              <a:t> </a:t>
            </a:r>
            <a:r>
              <a:rPr lang="en-US" dirty="0" err="1" smtClean="0"/>
              <a:t>bị</a:t>
            </a:r>
            <a:r>
              <a:rPr lang="en-US" dirty="0" smtClean="0"/>
              <a:t> </a:t>
            </a:r>
            <a:r>
              <a:rPr lang="en-US" dirty="0" err="1" smtClean="0"/>
              <a:t>mất</a:t>
            </a:r>
            <a:r>
              <a:rPr lang="en-US" dirty="0" smtClean="0"/>
              <a:t> </a:t>
            </a:r>
            <a:r>
              <a:rPr lang="en-US" dirty="0" err="1" smtClean="0"/>
              <a:t>màu</a:t>
            </a:r>
            <a:r>
              <a:rPr lang="en-US" dirty="0" smtClean="0"/>
              <a:t> </a:t>
            </a:r>
            <a:r>
              <a:rPr lang="en-US" dirty="0" err="1" smtClean="0"/>
              <a:t>không</a:t>
            </a:r>
            <a:r>
              <a:rPr lang="en-US" dirty="0" smtClean="0"/>
              <a:t>?</a:t>
            </a:r>
            <a:endParaRPr lang="en-US" dirty="0"/>
          </a:p>
        </p:txBody>
      </p:sp>
      <p:pic>
        <p:nvPicPr>
          <p:cNvPr id="16386" name="Picture 2" descr="Lợi ích sức khỏe của cà rốt | Vinme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23484"/>
            <a:ext cx="6202002" cy="4108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2485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acbohidrat , trắc nghiệm sinh học lớp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0760" y="2491213"/>
            <a:ext cx="7222790" cy="4366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6010835" cy="699246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dirty="0" smtClean="0"/>
              <a:t>I. CACBOHIDRAT (</a:t>
            </a:r>
            <a:r>
              <a:rPr lang="en-US" dirty="0" err="1" smtClean="0"/>
              <a:t>đường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28600" y="806823"/>
            <a:ext cx="3408305" cy="584775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3200" dirty="0" smtClean="0"/>
              <a:t>1. </a:t>
            </a:r>
            <a:r>
              <a:rPr lang="en-US" sz="3200" dirty="0" err="1" smtClean="0"/>
              <a:t>Cấu</a:t>
            </a:r>
            <a:r>
              <a:rPr lang="en-US" sz="3200" dirty="0" smtClean="0"/>
              <a:t> </a:t>
            </a:r>
            <a:r>
              <a:rPr lang="en-US" sz="3200" dirty="0" err="1" smtClean="0"/>
              <a:t>trúc</a:t>
            </a:r>
            <a:r>
              <a:rPr lang="en-US" sz="3200" dirty="0" smtClean="0"/>
              <a:t> </a:t>
            </a:r>
            <a:r>
              <a:rPr lang="en-US" sz="3200" dirty="0" err="1" smtClean="0"/>
              <a:t>hóa</a:t>
            </a:r>
            <a:r>
              <a:rPr lang="en-US" sz="3200" dirty="0" smtClean="0"/>
              <a:t> </a:t>
            </a:r>
            <a:r>
              <a:rPr lang="en-US" sz="3200" dirty="0" err="1" smtClean="0"/>
              <a:t>học</a:t>
            </a:r>
            <a:endParaRPr lang="en-US" sz="3200" dirty="0"/>
          </a:p>
        </p:txBody>
      </p:sp>
      <p:sp>
        <p:nvSpPr>
          <p:cNvPr id="3" name="Oval 2"/>
          <p:cNvSpPr/>
          <p:nvPr/>
        </p:nvSpPr>
        <p:spPr>
          <a:xfrm>
            <a:off x="5481917" y="497773"/>
            <a:ext cx="6710083" cy="1062318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/>
              <a:t>Cacbohidrat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được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cấu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tạo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bởi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các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nguyên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tố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nào</a:t>
            </a:r>
            <a:r>
              <a:rPr lang="en-US" sz="3200" b="1" dirty="0" smtClean="0"/>
              <a:t>?</a:t>
            </a:r>
          </a:p>
        </p:txBody>
      </p:sp>
      <p:sp>
        <p:nvSpPr>
          <p:cNvPr id="5" name="Flowchart: Alternate Process 4"/>
          <p:cNvSpPr/>
          <p:nvPr/>
        </p:nvSpPr>
        <p:spPr>
          <a:xfrm>
            <a:off x="5076967" y="1630369"/>
            <a:ext cx="7115033" cy="2382073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/>
              <a:t>Dựa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vào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số</a:t>
            </a:r>
            <a:r>
              <a:rPr lang="en-US" sz="3200" b="1" dirty="0" smtClean="0"/>
              <a:t> </a:t>
            </a:r>
            <a:r>
              <a:rPr lang="en-US" sz="3200" b="1" dirty="0" err="1"/>
              <a:t>lượng</a:t>
            </a:r>
            <a:r>
              <a:rPr lang="en-US" sz="3200" b="1" dirty="0"/>
              <a:t> </a:t>
            </a:r>
            <a:r>
              <a:rPr lang="en-US" sz="3200" b="1" dirty="0" err="1"/>
              <a:t>đơn</a:t>
            </a:r>
            <a:r>
              <a:rPr lang="en-US" sz="3200" b="1" dirty="0"/>
              <a:t> </a:t>
            </a:r>
            <a:r>
              <a:rPr lang="en-US" sz="3200" b="1" dirty="0" err="1"/>
              <a:t>phân</a:t>
            </a:r>
            <a:r>
              <a:rPr lang="en-US" sz="3200" b="1" dirty="0"/>
              <a:t> </a:t>
            </a:r>
            <a:r>
              <a:rPr lang="en-US" sz="3200" b="1" dirty="0" err="1"/>
              <a:t>trong</a:t>
            </a:r>
            <a:r>
              <a:rPr lang="en-US" sz="3200" b="1" dirty="0"/>
              <a:t> </a:t>
            </a:r>
            <a:r>
              <a:rPr lang="en-US" sz="3200" b="1" dirty="0" err="1"/>
              <a:t>phân</a:t>
            </a:r>
            <a:r>
              <a:rPr lang="en-US" sz="3200" b="1" dirty="0"/>
              <a:t> </a:t>
            </a:r>
            <a:r>
              <a:rPr lang="en-US" sz="3200" b="1" dirty="0" err="1" smtClean="0"/>
              <a:t>tử</a:t>
            </a:r>
            <a:r>
              <a:rPr lang="en-US" sz="3200" b="1" dirty="0" smtClean="0"/>
              <a:t>, </a:t>
            </a:r>
            <a:r>
              <a:rPr lang="en-US" sz="3200" b="1" dirty="0" err="1" smtClean="0"/>
              <a:t>người</a:t>
            </a:r>
            <a:r>
              <a:rPr lang="en-US" sz="3200" b="1" dirty="0" smtClean="0"/>
              <a:t> </a:t>
            </a:r>
            <a:r>
              <a:rPr lang="en-US" sz="3200" b="1" dirty="0"/>
              <a:t>ta chia </a:t>
            </a:r>
            <a:r>
              <a:rPr lang="en-US" sz="3200" b="1" dirty="0" err="1"/>
              <a:t>cacbohidrat</a:t>
            </a:r>
            <a:r>
              <a:rPr lang="en-US" sz="3200" b="1" dirty="0"/>
              <a:t> </a:t>
            </a:r>
            <a:r>
              <a:rPr lang="en-US" sz="3200" b="1" dirty="0" err="1"/>
              <a:t>thành</a:t>
            </a:r>
            <a:r>
              <a:rPr lang="en-US" sz="3200" b="1" dirty="0"/>
              <a:t> </a:t>
            </a:r>
            <a:r>
              <a:rPr lang="en-US" sz="3200" b="1" dirty="0" err="1"/>
              <a:t>những</a:t>
            </a:r>
            <a:r>
              <a:rPr lang="en-US" sz="3200" b="1" dirty="0"/>
              <a:t> </a:t>
            </a:r>
            <a:r>
              <a:rPr lang="en-US" sz="3200" b="1" dirty="0" err="1"/>
              <a:t>loại</a:t>
            </a:r>
            <a:r>
              <a:rPr lang="en-US" sz="3200" b="1" dirty="0"/>
              <a:t> </a:t>
            </a:r>
            <a:r>
              <a:rPr lang="en-US" sz="3200" b="1" dirty="0" err="1"/>
              <a:t>nào</a:t>
            </a:r>
            <a:r>
              <a:rPr lang="en-US" sz="3200" b="1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367409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6010835" cy="699246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dirty="0" smtClean="0"/>
              <a:t>I. CACBOHIDRAT (</a:t>
            </a:r>
            <a:r>
              <a:rPr lang="en-US" dirty="0" err="1" smtClean="0"/>
              <a:t>đường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28600" y="806823"/>
            <a:ext cx="3408305" cy="584775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3200" dirty="0" smtClean="0"/>
              <a:t>1. </a:t>
            </a:r>
            <a:r>
              <a:rPr lang="en-US" sz="3200" dirty="0" err="1" smtClean="0"/>
              <a:t>Cấu</a:t>
            </a:r>
            <a:r>
              <a:rPr lang="en-US" sz="3200" dirty="0" smtClean="0"/>
              <a:t> </a:t>
            </a:r>
            <a:r>
              <a:rPr lang="en-US" sz="3200" dirty="0" err="1" smtClean="0"/>
              <a:t>trúc</a:t>
            </a:r>
            <a:r>
              <a:rPr lang="en-US" sz="3200" dirty="0" smtClean="0"/>
              <a:t> </a:t>
            </a:r>
            <a:r>
              <a:rPr lang="en-US" sz="3200" dirty="0" err="1" smtClean="0"/>
              <a:t>hóa</a:t>
            </a:r>
            <a:r>
              <a:rPr lang="en-US" sz="3200" dirty="0" smtClean="0"/>
              <a:t> </a:t>
            </a:r>
            <a:r>
              <a:rPr lang="en-US" sz="3200" dirty="0" err="1" smtClean="0"/>
              <a:t>học</a:t>
            </a:r>
            <a:endParaRPr lang="en-US" sz="3200" dirty="0"/>
          </a:p>
        </p:txBody>
      </p:sp>
      <p:sp>
        <p:nvSpPr>
          <p:cNvPr id="6" name="Flowchart: Alternate Process 5"/>
          <p:cNvSpPr/>
          <p:nvPr/>
        </p:nvSpPr>
        <p:spPr>
          <a:xfrm>
            <a:off x="1932752" y="1537091"/>
            <a:ext cx="8452513" cy="1118643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/>
              <a:t>Điền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nội</a:t>
            </a:r>
            <a:r>
              <a:rPr lang="en-US" sz="3200" b="1" dirty="0" smtClean="0"/>
              <a:t> dung </a:t>
            </a:r>
            <a:r>
              <a:rPr lang="en-US" sz="3200" b="1" dirty="0" err="1" smtClean="0"/>
              <a:t>tương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ứng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vào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bảng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dưới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đây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về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đặc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điểm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cấu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tạo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của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mỗi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loại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cacbohidrat</a:t>
            </a:r>
            <a:endParaRPr lang="en-US" sz="3200" b="1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2549082"/>
              </p:ext>
            </p:extLst>
          </p:nvPr>
        </p:nvGraphicFramePr>
        <p:xfrm>
          <a:off x="812517" y="3057097"/>
          <a:ext cx="10396636" cy="2634018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599159"/>
                <a:gridCol w="2599159"/>
                <a:gridCol w="2599159"/>
                <a:gridCol w="2599159"/>
              </a:tblGrid>
              <a:tr h="878006"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 smtClean="0"/>
                        <a:t>Đường</a:t>
                      </a:r>
                      <a:r>
                        <a:rPr lang="en-US" sz="3200" baseline="0" dirty="0" smtClean="0"/>
                        <a:t> </a:t>
                      </a:r>
                      <a:r>
                        <a:rPr lang="en-US" sz="3200" baseline="0" dirty="0" err="1" smtClean="0"/>
                        <a:t>đơn</a:t>
                      </a:r>
                      <a:endParaRPr lang="en-US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 err="1" smtClean="0"/>
                        <a:t>Đường</a:t>
                      </a:r>
                      <a:r>
                        <a:rPr lang="en-US" sz="3200" baseline="0" dirty="0" smtClean="0"/>
                        <a:t> </a:t>
                      </a:r>
                      <a:r>
                        <a:rPr lang="en-US" sz="3200" baseline="0" dirty="0" err="1" smtClean="0"/>
                        <a:t>đôi</a:t>
                      </a:r>
                      <a:endParaRPr lang="en-US" sz="32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 err="1" smtClean="0"/>
                        <a:t>Đường</a:t>
                      </a:r>
                      <a:r>
                        <a:rPr lang="en-US" sz="3200" baseline="0" dirty="0" smtClean="0"/>
                        <a:t> </a:t>
                      </a:r>
                      <a:r>
                        <a:rPr lang="en-US" sz="3200" baseline="0" dirty="0" err="1" smtClean="0"/>
                        <a:t>đa</a:t>
                      </a:r>
                      <a:endParaRPr lang="en-US" sz="3200" dirty="0" smtClean="0"/>
                    </a:p>
                  </a:txBody>
                  <a:tcPr anchor="ctr"/>
                </a:tc>
              </a:tr>
              <a:tr h="878006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 smtClean="0"/>
                        <a:t>Cấu</a:t>
                      </a:r>
                      <a:r>
                        <a:rPr lang="en-US" sz="3200" baseline="0" dirty="0" smtClean="0"/>
                        <a:t> </a:t>
                      </a:r>
                      <a:r>
                        <a:rPr lang="en-US" sz="3200" baseline="0" dirty="0" err="1" smtClean="0"/>
                        <a:t>tạo</a:t>
                      </a:r>
                      <a:endParaRPr lang="en-US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200"/>
                    </a:p>
                  </a:txBody>
                  <a:tcPr anchor="ctr"/>
                </a:tc>
              </a:tr>
              <a:tr h="878006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 smtClean="0"/>
                        <a:t>Ví</a:t>
                      </a:r>
                      <a:r>
                        <a:rPr lang="en-US" sz="3200" baseline="0" dirty="0" smtClean="0"/>
                        <a:t> </a:t>
                      </a:r>
                      <a:r>
                        <a:rPr lang="en-US" sz="3200" baseline="0" dirty="0" err="1" smtClean="0"/>
                        <a:t>dụ</a:t>
                      </a:r>
                      <a:endParaRPr lang="en-US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10514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6010835" cy="699246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dirty="0" smtClean="0"/>
              <a:t>I. CACBOHIDRAT (</a:t>
            </a:r>
            <a:r>
              <a:rPr lang="en-US" dirty="0" err="1" smtClean="0"/>
              <a:t>đường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28600" y="806823"/>
            <a:ext cx="3408305" cy="584775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3200" dirty="0" smtClean="0"/>
              <a:t>1. </a:t>
            </a:r>
            <a:r>
              <a:rPr lang="en-US" sz="3200" dirty="0" err="1" smtClean="0"/>
              <a:t>Cấu</a:t>
            </a:r>
            <a:r>
              <a:rPr lang="en-US" sz="3200" dirty="0" smtClean="0"/>
              <a:t> </a:t>
            </a:r>
            <a:r>
              <a:rPr lang="en-US" sz="3200" dirty="0" err="1" smtClean="0"/>
              <a:t>trúc</a:t>
            </a:r>
            <a:r>
              <a:rPr lang="en-US" sz="3200" dirty="0" smtClean="0"/>
              <a:t> </a:t>
            </a:r>
            <a:r>
              <a:rPr lang="en-US" sz="3200" dirty="0" err="1" smtClean="0"/>
              <a:t>hóa</a:t>
            </a:r>
            <a:r>
              <a:rPr lang="en-US" sz="3200" dirty="0" smtClean="0"/>
              <a:t> </a:t>
            </a:r>
            <a:r>
              <a:rPr lang="en-US" sz="3200" dirty="0" err="1" smtClean="0"/>
              <a:t>học</a:t>
            </a:r>
            <a:endParaRPr lang="en-US" sz="3200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0554639"/>
              </p:ext>
            </p:extLst>
          </p:nvPr>
        </p:nvGraphicFramePr>
        <p:xfrm>
          <a:off x="-2" y="1391596"/>
          <a:ext cx="12192000" cy="5530703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846163"/>
                <a:gridCol w="3780430"/>
                <a:gridCol w="3848669"/>
                <a:gridCol w="3716738"/>
              </a:tblGrid>
              <a:tr h="841346"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 smtClean="0"/>
                        <a:t>Đường</a:t>
                      </a:r>
                      <a:r>
                        <a:rPr lang="en-US" sz="3200" baseline="0" dirty="0" smtClean="0"/>
                        <a:t> </a:t>
                      </a:r>
                      <a:r>
                        <a:rPr lang="en-US" sz="3200" baseline="0" dirty="0" err="1" smtClean="0"/>
                        <a:t>đơn</a:t>
                      </a:r>
                      <a:endParaRPr lang="en-US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 err="1" smtClean="0"/>
                        <a:t>Đường</a:t>
                      </a:r>
                      <a:r>
                        <a:rPr lang="en-US" sz="3200" baseline="0" dirty="0" smtClean="0"/>
                        <a:t> </a:t>
                      </a:r>
                      <a:r>
                        <a:rPr lang="en-US" sz="3200" baseline="0" dirty="0" err="1" smtClean="0"/>
                        <a:t>đôi</a:t>
                      </a:r>
                      <a:endParaRPr lang="en-US" sz="32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 err="1" smtClean="0"/>
                        <a:t>Đường</a:t>
                      </a:r>
                      <a:r>
                        <a:rPr lang="en-US" sz="3200" baseline="0" dirty="0" smtClean="0"/>
                        <a:t> </a:t>
                      </a:r>
                      <a:r>
                        <a:rPr lang="en-US" sz="3200" baseline="0" dirty="0" err="1" smtClean="0"/>
                        <a:t>đa</a:t>
                      </a:r>
                      <a:endParaRPr lang="en-US" sz="3200" dirty="0" smtClean="0"/>
                    </a:p>
                  </a:txBody>
                  <a:tcPr anchor="ctr"/>
                </a:tc>
              </a:tr>
              <a:tr h="1793148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 smtClean="0"/>
                        <a:t>Cấu</a:t>
                      </a:r>
                      <a:r>
                        <a:rPr lang="en-US" sz="3200" baseline="0" dirty="0" smtClean="0"/>
                        <a:t> </a:t>
                      </a:r>
                      <a:r>
                        <a:rPr lang="en-US" sz="3200" baseline="0" dirty="0" err="1" smtClean="0"/>
                        <a:t>tạo</a:t>
                      </a:r>
                      <a:endParaRPr lang="en-US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 smtClean="0"/>
                        <a:t>Chỉ</a:t>
                      </a:r>
                      <a:r>
                        <a:rPr lang="en-US" sz="3200" baseline="0" dirty="0" smtClean="0"/>
                        <a:t> </a:t>
                      </a:r>
                      <a:r>
                        <a:rPr lang="en-US" sz="3200" baseline="0" dirty="0" err="1" smtClean="0"/>
                        <a:t>có</a:t>
                      </a:r>
                      <a:r>
                        <a:rPr lang="en-US" sz="3200" baseline="0" dirty="0" smtClean="0"/>
                        <a:t> 1 </a:t>
                      </a:r>
                      <a:r>
                        <a:rPr lang="en-US" sz="3200" baseline="0" dirty="0" err="1" smtClean="0"/>
                        <a:t>đơn</a:t>
                      </a:r>
                      <a:r>
                        <a:rPr lang="en-US" sz="3200" baseline="0" dirty="0" smtClean="0"/>
                        <a:t> </a:t>
                      </a:r>
                      <a:r>
                        <a:rPr lang="en-US" sz="3200" baseline="0" dirty="0" err="1" smtClean="0"/>
                        <a:t>phân</a:t>
                      </a:r>
                      <a:endParaRPr lang="en-US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 smtClean="0"/>
                        <a:t>Gồm</a:t>
                      </a:r>
                      <a:r>
                        <a:rPr lang="en-US" sz="3200" baseline="0" dirty="0" smtClean="0"/>
                        <a:t> 2 </a:t>
                      </a:r>
                      <a:r>
                        <a:rPr lang="en-US" sz="3200" baseline="0" dirty="0" err="1" smtClean="0"/>
                        <a:t>phân</a:t>
                      </a:r>
                      <a:r>
                        <a:rPr lang="en-US" sz="3200" baseline="0" dirty="0" smtClean="0"/>
                        <a:t> </a:t>
                      </a:r>
                      <a:r>
                        <a:rPr lang="en-US" sz="3200" baseline="0" dirty="0" err="1" smtClean="0"/>
                        <a:t>tử</a:t>
                      </a:r>
                      <a:r>
                        <a:rPr lang="en-US" sz="3200" baseline="0" dirty="0" smtClean="0"/>
                        <a:t> </a:t>
                      </a:r>
                      <a:r>
                        <a:rPr lang="en-US" sz="3200" baseline="0" dirty="0" err="1" smtClean="0"/>
                        <a:t>đường</a:t>
                      </a:r>
                      <a:r>
                        <a:rPr lang="en-US" sz="3200" baseline="0" dirty="0" smtClean="0"/>
                        <a:t> </a:t>
                      </a:r>
                      <a:r>
                        <a:rPr lang="en-US" sz="3200" baseline="0" dirty="0" err="1" smtClean="0"/>
                        <a:t>đơn</a:t>
                      </a:r>
                      <a:r>
                        <a:rPr lang="en-US" sz="3200" baseline="0" dirty="0" smtClean="0"/>
                        <a:t> </a:t>
                      </a:r>
                      <a:r>
                        <a:rPr lang="en-US" sz="3200" baseline="0" dirty="0" err="1" smtClean="0"/>
                        <a:t>liên</a:t>
                      </a:r>
                      <a:r>
                        <a:rPr lang="en-US" sz="3200" baseline="0" dirty="0" smtClean="0"/>
                        <a:t> </a:t>
                      </a:r>
                      <a:r>
                        <a:rPr lang="en-US" sz="3200" baseline="0" dirty="0" err="1" smtClean="0"/>
                        <a:t>kết</a:t>
                      </a:r>
                      <a:r>
                        <a:rPr lang="en-US" sz="3200" baseline="0" dirty="0" smtClean="0"/>
                        <a:t> </a:t>
                      </a:r>
                      <a:r>
                        <a:rPr lang="en-US" sz="3200" baseline="0" dirty="0" err="1" smtClean="0"/>
                        <a:t>với</a:t>
                      </a:r>
                      <a:r>
                        <a:rPr lang="en-US" sz="3200" baseline="0" dirty="0" smtClean="0"/>
                        <a:t> </a:t>
                      </a:r>
                      <a:r>
                        <a:rPr lang="en-US" sz="3200" baseline="0" dirty="0" err="1" smtClean="0"/>
                        <a:t>nhau</a:t>
                      </a:r>
                      <a:r>
                        <a:rPr lang="en-US" sz="3200" baseline="0" dirty="0" smtClean="0"/>
                        <a:t> </a:t>
                      </a:r>
                      <a:r>
                        <a:rPr lang="en-US" sz="3200" baseline="0" dirty="0" err="1" smtClean="0"/>
                        <a:t>bằng</a:t>
                      </a:r>
                      <a:r>
                        <a:rPr lang="en-US" sz="3200" baseline="0" dirty="0" smtClean="0"/>
                        <a:t> </a:t>
                      </a:r>
                      <a:r>
                        <a:rPr lang="en-US" sz="3200" baseline="0" dirty="0" err="1" smtClean="0"/>
                        <a:t>liên</a:t>
                      </a:r>
                      <a:r>
                        <a:rPr lang="en-US" sz="3200" baseline="0" dirty="0" smtClean="0"/>
                        <a:t> </a:t>
                      </a:r>
                      <a:r>
                        <a:rPr lang="en-US" sz="3200" baseline="0" dirty="0" err="1" smtClean="0"/>
                        <a:t>kết</a:t>
                      </a:r>
                      <a:r>
                        <a:rPr lang="en-US" sz="3200" baseline="0" dirty="0" smtClean="0"/>
                        <a:t> </a:t>
                      </a:r>
                      <a:r>
                        <a:rPr lang="en-US" sz="3200" baseline="0" dirty="0" err="1" smtClean="0"/>
                        <a:t>glicozit</a:t>
                      </a:r>
                      <a:endParaRPr lang="en-US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 smtClean="0"/>
                        <a:t>Gồm</a:t>
                      </a:r>
                      <a:r>
                        <a:rPr lang="en-US" sz="3200" baseline="0" dirty="0" smtClean="0"/>
                        <a:t> </a:t>
                      </a:r>
                      <a:r>
                        <a:rPr lang="en-US" sz="3200" baseline="0" dirty="0" err="1" smtClean="0"/>
                        <a:t>nhiều</a:t>
                      </a:r>
                      <a:r>
                        <a:rPr lang="en-US" sz="3200" baseline="0" dirty="0" smtClean="0"/>
                        <a:t> </a:t>
                      </a:r>
                      <a:r>
                        <a:rPr lang="en-US" sz="3200" baseline="0" dirty="0" err="1" smtClean="0"/>
                        <a:t>phân</a:t>
                      </a:r>
                      <a:r>
                        <a:rPr lang="en-US" sz="3200" baseline="0" dirty="0" smtClean="0"/>
                        <a:t> </a:t>
                      </a:r>
                      <a:r>
                        <a:rPr lang="en-US" sz="3200" baseline="0" dirty="0" err="1" smtClean="0"/>
                        <a:t>tử</a:t>
                      </a:r>
                      <a:r>
                        <a:rPr lang="en-US" sz="3200" baseline="0" dirty="0" smtClean="0"/>
                        <a:t> </a:t>
                      </a:r>
                      <a:r>
                        <a:rPr lang="en-US" sz="3200" baseline="0" dirty="0" err="1" smtClean="0"/>
                        <a:t>đường</a:t>
                      </a:r>
                      <a:r>
                        <a:rPr lang="en-US" sz="3200" baseline="0" dirty="0" smtClean="0"/>
                        <a:t> </a:t>
                      </a:r>
                      <a:r>
                        <a:rPr lang="en-US" sz="3200" baseline="0" dirty="0" err="1" smtClean="0"/>
                        <a:t>đơn</a:t>
                      </a:r>
                      <a:r>
                        <a:rPr lang="en-US" sz="3200" baseline="0" dirty="0" smtClean="0"/>
                        <a:t> </a:t>
                      </a:r>
                      <a:r>
                        <a:rPr lang="en-US" sz="3200" baseline="0" dirty="0" err="1" smtClean="0"/>
                        <a:t>liên</a:t>
                      </a:r>
                      <a:r>
                        <a:rPr lang="en-US" sz="3200" baseline="0" dirty="0" smtClean="0"/>
                        <a:t> </a:t>
                      </a:r>
                      <a:r>
                        <a:rPr lang="en-US" sz="3200" baseline="0" dirty="0" err="1" smtClean="0"/>
                        <a:t>kết</a:t>
                      </a:r>
                      <a:r>
                        <a:rPr lang="en-US" sz="3200" baseline="0" dirty="0" smtClean="0"/>
                        <a:t> </a:t>
                      </a:r>
                      <a:r>
                        <a:rPr lang="en-US" sz="3200" baseline="0" dirty="0" err="1" smtClean="0"/>
                        <a:t>với</a:t>
                      </a:r>
                      <a:r>
                        <a:rPr lang="en-US" sz="3200" baseline="0" dirty="0" smtClean="0"/>
                        <a:t> </a:t>
                      </a:r>
                      <a:r>
                        <a:rPr lang="en-US" sz="3200" baseline="0" dirty="0" err="1" smtClean="0"/>
                        <a:t>nhau</a:t>
                      </a:r>
                      <a:r>
                        <a:rPr lang="en-US" sz="3200" baseline="0" dirty="0" smtClean="0"/>
                        <a:t> </a:t>
                      </a:r>
                      <a:r>
                        <a:rPr lang="en-US" sz="3200" baseline="0" dirty="0" err="1" smtClean="0"/>
                        <a:t>bằng</a:t>
                      </a:r>
                      <a:r>
                        <a:rPr lang="en-US" sz="3200" baseline="0" dirty="0" smtClean="0"/>
                        <a:t> </a:t>
                      </a:r>
                      <a:r>
                        <a:rPr lang="en-US" sz="3200" baseline="0" dirty="0" err="1" smtClean="0"/>
                        <a:t>liên</a:t>
                      </a:r>
                      <a:r>
                        <a:rPr lang="en-US" sz="3200" baseline="0" dirty="0" smtClean="0"/>
                        <a:t> </a:t>
                      </a:r>
                      <a:r>
                        <a:rPr lang="en-US" sz="3200" baseline="0" dirty="0" err="1" smtClean="0"/>
                        <a:t>kết</a:t>
                      </a:r>
                      <a:r>
                        <a:rPr lang="en-US" sz="3200" baseline="0" dirty="0" smtClean="0"/>
                        <a:t> </a:t>
                      </a:r>
                      <a:r>
                        <a:rPr lang="en-US" sz="3200" baseline="0" dirty="0" err="1" smtClean="0"/>
                        <a:t>glicozit</a:t>
                      </a:r>
                      <a:endParaRPr lang="en-US" sz="3200" dirty="0"/>
                    </a:p>
                  </a:txBody>
                  <a:tcPr anchor="ctr"/>
                </a:tc>
              </a:tr>
              <a:tr h="2647197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 smtClean="0"/>
                        <a:t>Ví</a:t>
                      </a:r>
                      <a:r>
                        <a:rPr lang="en-US" sz="3200" baseline="0" dirty="0" smtClean="0"/>
                        <a:t> </a:t>
                      </a:r>
                      <a:r>
                        <a:rPr lang="en-US" sz="3200" baseline="0" dirty="0" err="1" smtClean="0"/>
                        <a:t>dụ</a:t>
                      </a:r>
                      <a:endParaRPr lang="en-US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8" name="Picture 2" descr="Đường khử là gì? Tác dụng và phương pháp xác định đường khử trong thực phẩm  - chatluongthucpham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9"/>
          <a:stretch/>
        </p:blipFill>
        <p:spPr bwMode="auto">
          <a:xfrm>
            <a:off x="873458" y="4633546"/>
            <a:ext cx="3764586" cy="2115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Polysaccharides: What are Polysaccharides and its Classify? | Teaching  chemistry, Biochemistry, Chemistry basic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8340" y="4257816"/>
            <a:ext cx="2906168" cy="2491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59076" y="4257816"/>
            <a:ext cx="3634696" cy="2600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4492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0" name="Picture 8" descr="Glycogen là gì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6597" y="1037606"/>
            <a:ext cx="3698543" cy="3050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6010835" cy="699246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dirty="0" smtClean="0"/>
              <a:t>I. CACBOHIDRAT (</a:t>
            </a:r>
            <a:r>
              <a:rPr lang="en-US" dirty="0" err="1" smtClean="0"/>
              <a:t>đường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28600" y="806823"/>
            <a:ext cx="2363147" cy="584775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3200" dirty="0" smtClean="0"/>
              <a:t>2. </a:t>
            </a:r>
            <a:r>
              <a:rPr lang="en-US" sz="3200" dirty="0" err="1" smtClean="0"/>
              <a:t>Chức</a:t>
            </a:r>
            <a:r>
              <a:rPr lang="en-US" sz="3200" dirty="0" smtClean="0"/>
              <a:t> </a:t>
            </a:r>
            <a:r>
              <a:rPr lang="en-US" sz="3200" dirty="0" err="1" smtClean="0"/>
              <a:t>năng</a:t>
            </a:r>
            <a:endParaRPr lang="en-US" sz="3200" dirty="0"/>
          </a:p>
        </p:txBody>
      </p:sp>
      <p:sp>
        <p:nvSpPr>
          <p:cNvPr id="3" name="Oval 2"/>
          <p:cNvSpPr/>
          <p:nvPr/>
        </p:nvSpPr>
        <p:spPr>
          <a:xfrm>
            <a:off x="6010835" y="163808"/>
            <a:ext cx="6155139" cy="128602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Cho </a:t>
            </a:r>
            <a:r>
              <a:rPr lang="en-US" sz="3200" b="1" dirty="0" err="1" smtClean="0"/>
              <a:t>biết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chức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năng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của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cacbohidrat</a:t>
            </a:r>
            <a:r>
              <a:rPr lang="en-US" sz="3200" b="1" dirty="0"/>
              <a:t> </a:t>
            </a:r>
            <a:r>
              <a:rPr lang="en-US" sz="3200" b="1" dirty="0" err="1" smtClean="0"/>
              <a:t>và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lấy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ví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dụ</a:t>
            </a:r>
            <a:r>
              <a:rPr lang="en-US" sz="3200" b="1" dirty="0" smtClean="0"/>
              <a:t>.</a:t>
            </a:r>
            <a:endParaRPr lang="en-US" sz="32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155140" y="1527428"/>
            <a:ext cx="6010834" cy="5330572"/>
          </a:xfrm>
          <a:prstGeom prst="rect">
            <a:avLst/>
          </a:prstGeom>
        </p:spPr>
      </p:pic>
      <p:pic>
        <p:nvPicPr>
          <p:cNvPr id="3076" name="Picture 4" descr="Sinh học 10 Bài 4: Cacbohiđrat và lipit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032" y="3930554"/>
            <a:ext cx="6219592" cy="2927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8301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CHUYỂN HÓA GLUXÍT -Bác sĩ gia đình TP.HC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321" y="1088349"/>
            <a:ext cx="6071984" cy="4383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6010835" cy="699246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dirty="0" smtClean="0"/>
              <a:t>I. CACBOHIDRAT (</a:t>
            </a:r>
            <a:r>
              <a:rPr lang="en-US" dirty="0" err="1" smtClean="0"/>
              <a:t>đường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28600" y="806823"/>
            <a:ext cx="2363147" cy="584775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3200" dirty="0" smtClean="0"/>
              <a:t>2. </a:t>
            </a:r>
            <a:r>
              <a:rPr lang="en-US" sz="3200" dirty="0" err="1" smtClean="0"/>
              <a:t>Chức</a:t>
            </a:r>
            <a:r>
              <a:rPr lang="en-US" sz="3200" dirty="0" smtClean="0"/>
              <a:t> </a:t>
            </a:r>
            <a:r>
              <a:rPr lang="en-US" sz="3200" dirty="0" err="1" smtClean="0"/>
              <a:t>năng</a:t>
            </a:r>
            <a:endParaRPr lang="en-US" sz="3200" dirty="0"/>
          </a:p>
        </p:txBody>
      </p:sp>
      <p:sp>
        <p:nvSpPr>
          <p:cNvPr id="10" name="Freeform 9"/>
          <p:cNvSpPr/>
          <p:nvPr/>
        </p:nvSpPr>
        <p:spPr>
          <a:xfrm>
            <a:off x="228600" y="5622877"/>
            <a:ext cx="4930254" cy="1091821"/>
          </a:xfrm>
          <a:custGeom>
            <a:avLst/>
            <a:gdLst>
              <a:gd name="connsiteX0" fmla="*/ 232000 w 2809452"/>
              <a:gd name="connsiteY0" fmla="*/ 0 h 2209522"/>
              <a:gd name="connsiteX1" fmla="*/ 2577452 w 2809452"/>
              <a:gd name="connsiteY1" fmla="*/ 0 h 2209522"/>
              <a:gd name="connsiteX2" fmla="*/ 2809452 w 2809452"/>
              <a:gd name="connsiteY2" fmla="*/ 232000 h 2209522"/>
              <a:gd name="connsiteX3" fmla="*/ 2809452 w 2809452"/>
              <a:gd name="connsiteY3" fmla="*/ 2209522 h 2209522"/>
              <a:gd name="connsiteX4" fmla="*/ 2809452 w 2809452"/>
              <a:gd name="connsiteY4" fmla="*/ 2209522 h 2209522"/>
              <a:gd name="connsiteX5" fmla="*/ 0 w 2809452"/>
              <a:gd name="connsiteY5" fmla="*/ 2209522 h 2209522"/>
              <a:gd name="connsiteX6" fmla="*/ 0 w 2809452"/>
              <a:gd name="connsiteY6" fmla="*/ 2209522 h 2209522"/>
              <a:gd name="connsiteX7" fmla="*/ 0 w 2809452"/>
              <a:gd name="connsiteY7" fmla="*/ 232000 h 2209522"/>
              <a:gd name="connsiteX8" fmla="*/ 232000 w 2809452"/>
              <a:gd name="connsiteY8" fmla="*/ 0 h 22095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09452" h="2209522">
                <a:moveTo>
                  <a:pt x="2577452" y="2209522"/>
                </a:moveTo>
                <a:lnTo>
                  <a:pt x="232000" y="2209522"/>
                </a:lnTo>
                <a:cubicBezTo>
                  <a:pt x="103870" y="2209522"/>
                  <a:pt x="0" y="2105652"/>
                  <a:pt x="0" y="1977522"/>
                </a:cubicBezTo>
                <a:lnTo>
                  <a:pt x="0" y="0"/>
                </a:lnTo>
                <a:lnTo>
                  <a:pt x="0" y="0"/>
                </a:lnTo>
                <a:lnTo>
                  <a:pt x="2809452" y="0"/>
                </a:lnTo>
                <a:lnTo>
                  <a:pt x="2809452" y="0"/>
                </a:lnTo>
                <a:lnTo>
                  <a:pt x="2809452" y="1977522"/>
                </a:lnTo>
                <a:cubicBezTo>
                  <a:pt x="2809452" y="2105652"/>
                  <a:pt x="2705582" y="2209522"/>
                  <a:pt x="2577452" y="2209522"/>
                </a:cubicBez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81310" tIns="213360" rIns="281310" bIns="281310" numCol="1" spcCol="1270" anchor="t" anchorCtr="0">
            <a:noAutofit/>
          </a:bodyPr>
          <a:lstStyle/>
          <a:p>
            <a:pPr lvl="0" algn="ctr" defTabSz="1333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000" kern="1200" dirty="0" err="1" smtClean="0"/>
              <a:t>Là</a:t>
            </a:r>
            <a:r>
              <a:rPr lang="en-US" sz="3000" kern="1200" dirty="0" smtClean="0"/>
              <a:t> </a:t>
            </a:r>
            <a:r>
              <a:rPr lang="en-US" sz="3000" kern="1200" dirty="0" err="1" smtClean="0"/>
              <a:t>nguồn</a:t>
            </a:r>
            <a:r>
              <a:rPr lang="en-US" sz="3000" kern="1200" dirty="0" smtClean="0"/>
              <a:t> </a:t>
            </a:r>
            <a:r>
              <a:rPr lang="en-US" sz="3000" kern="1200" dirty="0" err="1" smtClean="0"/>
              <a:t>năng</a:t>
            </a:r>
            <a:r>
              <a:rPr lang="en-US" sz="3000" kern="1200" dirty="0" smtClean="0"/>
              <a:t> </a:t>
            </a:r>
            <a:r>
              <a:rPr lang="en-US" sz="3000" kern="1200" dirty="0" err="1" smtClean="0"/>
              <a:t>lượng</a:t>
            </a:r>
            <a:r>
              <a:rPr lang="en-US" sz="3000" kern="1200" dirty="0" smtClean="0"/>
              <a:t> </a:t>
            </a:r>
            <a:r>
              <a:rPr lang="en-US" sz="3000" kern="1200" dirty="0" err="1" smtClean="0"/>
              <a:t>dự</a:t>
            </a:r>
            <a:r>
              <a:rPr lang="en-US" sz="3000" kern="1200" dirty="0" smtClean="0"/>
              <a:t> </a:t>
            </a:r>
            <a:r>
              <a:rPr lang="en-US" sz="3000" kern="1200" dirty="0" err="1" smtClean="0"/>
              <a:t>trữ</a:t>
            </a:r>
            <a:r>
              <a:rPr lang="en-US" sz="3000" kern="1200" dirty="0" smtClean="0"/>
              <a:t> </a:t>
            </a:r>
            <a:r>
              <a:rPr lang="en-US" sz="3000" kern="1200" dirty="0" err="1" smtClean="0"/>
              <a:t>của</a:t>
            </a:r>
            <a:r>
              <a:rPr lang="en-US" sz="3000" kern="1200" dirty="0" smtClean="0"/>
              <a:t> </a:t>
            </a:r>
            <a:r>
              <a:rPr lang="en-US" sz="3000" kern="1200" dirty="0" err="1" smtClean="0"/>
              <a:t>tế</a:t>
            </a:r>
            <a:r>
              <a:rPr lang="en-US" sz="3000" kern="1200" dirty="0" smtClean="0"/>
              <a:t> </a:t>
            </a:r>
            <a:r>
              <a:rPr lang="en-US" sz="3000" kern="1200" dirty="0" err="1" smtClean="0"/>
              <a:t>bào</a:t>
            </a:r>
            <a:r>
              <a:rPr lang="en-US" sz="3000" kern="1200" dirty="0" smtClean="0"/>
              <a:t> </a:t>
            </a:r>
            <a:r>
              <a:rPr lang="en-US" sz="3000" kern="1200" dirty="0" err="1" smtClean="0"/>
              <a:t>và</a:t>
            </a:r>
            <a:r>
              <a:rPr lang="en-US" sz="3000" kern="1200" dirty="0" smtClean="0"/>
              <a:t> </a:t>
            </a:r>
            <a:r>
              <a:rPr lang="en-US" sz="3000" kern="1200" dirty="0" err="1" smtClean="0"/>
              <a:t>cơ</a:t>
            </a:r>
            <a:r>
              <a:rPr lang="en-US" sz="3000" kern="1200" dirty="0" smtClean="0"/>
              <a:t> </a:t>
            </a:r>
            <a:r>
              <a:rPr lang="en-US" sz="3000" kern="1200" dirty="0" err="1" smtClean="0"/>
              <a:t>thể</a:t>
            </a:r>
            <a:endParaRPr lang="en-US" sz="3000" kern="1200" dirty="0"/>
          </a:p>
        </p:txBody>
      </p:sp>
      <p:sp>
        <p:nvSpPr>
          <p:cNvPr id="12" name="Freeform 11"/>
          <p:cNvSpPr/>
          <p:nvPr/>
        </p:nvSpPr>
        <p:spPr>
          <a:xfrm>
            <a:off x="7315201" y="5622877"/>
            <a:ext cx="4300181" cy="1125698"/>
          </a:xfrm>
          <a:custGeom>
            <a:avLst/>
            <a:gdLst>
              <a:gd name="connsiteX0" fmla="*/ 232000 w 2809452"/>
              <a:gd name="connsiteY0" fmla="*/ 0 h 2209522"/>
              <a:gd name="connsiteX1" fmla="*/ 2577452 w 2809452"/>
              <a:gd name="connsiteY1" fmla="*/ 0 h 2209522"/>
              <a:gd name="connsiteX2" fmla="*/ 2809452 w 2809452"/>
              <a:gd name="connsiteY2" fmla="*/ 232000 h 2209522"/>
              <a:gd name="connsiteX3" fmla="*/ 2809452 w 2809452"/>
              <a:gd name="connsiteY3" fmla="*/ 2209522 h 2209522"/>
              <a:gd name="connsiteX4" fmla="*/ 2809452 w 2809452"/>
              <a:gd name="connsiteY4" fmla="*/ 2209522 h 2209522"/>
              <a:gd name="connsiteX5" fmla="*/ 0 w 2809452"/>
              <a:gd name="connsiteY5" fmla="*/ 2209522 h 2209522"/>
              <a:gd name="connsiteX6" fmla="*/ 0 w 2809452"/>
              <a:gd name="connsiteY6" fmla="*/ 2209522 h 2209522"/>
              <a:gd name="connsiteX7" fmla="*/ 0 w 2809452"/>
              <a:gd name="connsiteY7" fmla="*/ 232000 h 2209522"/>
              <a:gd name="connsiteX8" fmla="*/ 232000 w 2809452"/>
              <a:gd name="connsiteY8" fmla="*/ 0 h 22095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09452" h="2209522">
                <a:moveTo>
                  <a:pt x="2577452" y="2209522"/>
                </a:moveTo>
                <a:lnTo>
                  <a:pt x="232000" y="2209522"/>
                </a:lnTo>
                <a:cubicBezTo>
                  <a:pt x="103870" y="2209522"/>
                  <a:pt x="0" y="2105652"/>
                  <a:pt x="0" y="1977522"/>
                </a:cubicBezTo>
                <a:lnTo>
                  <a:pt x="0" y="0"/>
                </a:lnTo>
                <a:lnTo>
                  <a:pt x="0" y="0"/>
                </a:lnTo>
                <a:lnTo>
                  <a:pt x="2809452" y="0"/>
                </a:lnTo>
                <a:lnTo>
                  <a:pt x="2809452" y="0"/>
                </a:lnTo>
                <a:lnTo>
                  <a:pt x="2809452" y="1977522"/>
                </a:lnTo>
                <a:cubicBezTo>
                  <a:pt x="2809452" y="2105652"/>
                  <a:pt x="2705582" y="2209522"/>
                  <a:pt x="2577452" y="2209522"/>
                </a:cubicBez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81310" tIns="213361" rIns="281311" bIns="281310" numCol="1" spcCol="1270" anchor="t" anchorCtr="0">
            <a:noAutofit/>
          </a:bodyPr>
          <a:lstStyle/>
          <a:p>
            <a:pPr lvl="0" algn="ctr" defTabSz="1333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000" kern="1200" dirty="0" err="1" smtClean="0"/>
              <a:t>Cấu</a:t>
            </a:r>
            <a:r>
              <a:rPr lang="en-US" sz="3000" kern="1200" dirty="0" smtClean="0"/>
              <a:t> </a:t>
            </a:r>
            <a:r>
              <a:rPr lang="en-US" sz="3000" kern="1200" dirty="0" err="1" smtClean="0"/>
              <a:t>tạo</a:t>
            </a:r>
            <a:r>
              <a:rPr lang="en-US" sz="3000" kern="1200" dirty="0" smtClean="0"/>
              <a:t> </a:t>
            </a:r>
            <a:r>
              <a:rPr lang="en-US" sz="3000" kern="1200" dirty="0" err="1" smtClean="0"/>
              <a:t>nên</a:t>
            </a:r>
            <a:r>
              <a:rPr lang="en-US" sz="3000" kern="1200" dirty="0" smtClean="0"/>
              <a:t> </a:t>
            </a:r>
            <a:r>
              <a:rPr lang="en-US" sz="3000" kern="1200" dirty="0" err="1" smtClean="0"/>
              <a:t>tế</a:t>
            </a:r>
            <a:r>
              <a:rPr lang="en-US" sz="3000" kern="1200" dirty="0" smtClean="0"/>
              <a:t> </a:t>
            </a:r>
            <a:r>
              <a:rPr lang="en-US" sz="3000" kern="1200" dirty="0" err="1" smtClean="0"/>
              <a:t>bào</a:t>
            </a:r>
            <a:r>
              <a:rPr lang="en-US" sz="3000" kern="1200" dirty="0" smtClean="0"/>
              <a:t> </a:t>
            </a:r>
            <a:r>
              <a:rPr lang="en-US" sz="3000" kern="1200" dirty="0" err="1" smtClean="0"/>
              <a:t>và</a:t>
            </a:r>
            <a:r>
              <a:rPr lang="en-US" sz="3000" kern="1200" dirty="0" smtClean="0"/>
              <a:t> </a:t>
            </a:r>
            <a:r>
              <a:rPr lang="en-US" sz="3000" kern="1200" dirty="0" err="1" smtClean="0"/>
              <a:t>các</a:t>
            </a:r>
            <a:r>
              <a:rPr lang="en-US" sz="3000" kern="1200" dirty="0" smtClean="0"/>
              <a:t> </a:t>
            </a:r>
            <a:r>
              <a:rPr lang="en-US" sz="3000" kern="1200" dirty="0" err="1" smtClean="0"/>
              <a:t>bộ</a:t>
            </a:r>
            <a:r>
              <a:rPr lang="en-US" sz="3000" kern="1200" dirty="0" smtClean="0"/>
              <a:t> </a:t>
            </a:r>
            <a:r>
              <a:rPr lang="en-US" sz="3000" kern="1200" dirty="0" err="1" smtClean="0"/>
              <a:t>phận</a:t>
            </a:r>
            <a:r>
              <a:rPr lang="en-US" sz="3000" kern="1200" dirty="0" smtClean="0"/>
              <a:t> </a:t>
            </a:r>
            <a:r>
              <a:rPr lang="en-US" sz="3000" kern="1200" dirty="0" err="1" smtClean="0"/>
              <a:t>của</a:t>
            </a:r>
            <a:r>
              <a:rPr lang="en-US" sz="3000" kern="1200" dirty="0" smtClean="0"/>
              <a:t> </a:t>
            </a:r>
            <a:r>
              <a:rPr lang="en-US" sz="3000" kern="1200" dirty="0" err="1" smtClean="0"/>
              <a:t>cơ</a:t>
            </a:r>
            <a:r>
              <a:rPr lang="en-US" sz="3000" kern="1200" dirty="0" smtClean="0"/>
              <a:t> </a:t>
            </a:r>
            <a:r>
              <a:rPr lang="en-US" sz="3000" kern="1200" dirty="0" err="1" smtClean="0"/>
              <a:t>thể</a:t>
            </a:r>
            <a:endParaRPr lang="en-US" sz="3000" kern="12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4763" y="3042989"/>
            <a:ext cx="6529555" cy="2579889"/>
          </a:xfrm>
          <a:prstGeom prst="rect">
            <a:avLst/>
          </a:prstGeom>
        </p:spPr>
      </p:pic>
      <p:pic>
        <p:nvPicPr>
          <p:cNvPr id="6146" name="Picture 2" descr="ما هو الفرق بين ببتيدوغليكان والبروتين السكري - 2021 - أخبار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8663" y="-344631"/>
            <a:ext cx="6173337" cy="3387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3258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"/>
            <a:ext cx="1815152" cy="699246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dirty="0" smtClean="0"/>
              <a:t>II. LIPIT</a:t>
            </a:r>
            <a:endParaRPr lang="en-US" dirty="0"/>
          </a:p>
        </p:txBody>
      </p:sp>
      <p:sp>
        <p:nvSpPr>
          <p:cNvPr id="3" name="Cloud 2"/>
          <p:cNvSpPr/>
          <p:nvPr/>
        </p:nvSpPr>
        <p:spPr>
          <a:xfrm>
            <a:off x="2415654" y="0"/>
            <a:ext cx="9776345" cy="1787857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rgbClr val="FFFF00"/>
                </a:solidFill>
              </a:rPr>
              <a:t>Kể</a:t>
            </a:r>
            <a:r>
              <a:rPr lang="en-US" sz="3200" b="1" dirty="0" smtClean="0">
                <a:solidFill>
                  <a:srgbClr val="FFFF00"/>
                </a:solidFill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</a:rPr>
              <a:t>tên</a:t>
            </a:r>
            <a:r>
              <a:rPr lang="en-US" sz="3200" b="1" dirty="0" smtClean="0">
                <a:solidFill>
                  <a:srgbClr val="FFFF00"/>
                </a:solidFill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</a:rPr>
              <a:t>một</a:t>
            </a:r>
            <a:r>
              <a:rPr lang="en-US" sz="3200" b="1" dirty="0" smtClean="0">
                <a:solidFill>
                  <a:srgbClr val="FFFF00"/>
                </a:solidFill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</a:rPr>
              <a:t>số</a:t>
            </a:r>
            <a:r>
              <a:rPr lang="en-US" sz="3200" b="1" dirty="0" smtClean="0">
                <a:solidFill>
                  <a:srgbClr val="FFFF00"/>
                </a:solidFill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</a:rPr>
              <a:t>loại</a:t>
            </a:r>
            <a:r>
              <a:rPr lang="en-US" sz="3200" b="1" dirty="0" smtClean="0">
                <a:solidFill>
                  <a:srgbClr val="FFFF00"/>
                </a:solidFill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</a:rPr>
              <a:t>lipit</a:t>
            </a:r>
            <a:r>
              <a:rPr lang="en-US" sz="3200" b="1" dirty="0" smtClean="0">
                <a:solidFill>
                  <a:srgbClr val="FFFF00"/>
                </a:solidFill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</a:rPr>
              <a:t>chính</a:t>
            </a:r>
            <a:r>
              <a:rPr lang="en-US" sz="3200" b="1" dirty="0" smtClean="0">
                <a:solidFill>
                  <a:srgbClr val="FFFF00"/>
                </a:solidFill>
              </a:rPr>
              <a:t>.</a:t>
            </a:r>
          </a:p>
          <a:p>
            <a:pPr algn="ctr"/>
            <a:r>
              <a:rPr lang="en-US" sz="3200" b="1" dirty="0" err="1" smtClean="0">
                <a:solidFill>
                  <a:srgbClr val="FFFF00"/>
                </a:solidFill>
              </a:rPr>
              <a:t>Lipit</a:t>
            </a:r>
            <a:r>
              <a:rPr lang="en-US" sz="3200" b="1" dirty="0" smtClean="0">
                <a:solidFill>
                  <a:srgbClr val="FFFF00"/>
                </a:solidFill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</a:rPr>
              <a:t>có</a:t>
            </a:r>
            <a:r>
              <a:rPr lang="en-US" sz="3200" b="1" dirty="0" smtClean="0">
                <a:solidFill>
                  <a:srgbClr val="FFFF00"/>
                </a:solidFill>
              </a:rPr>
              <a:t> tan </a:t>
            </a:r>
            <a:r>
              <a:rPr lang="en-US" sz="3200" b="1" dirty="0" err="1" smtClean="0">
                <a:solidFill>
                  <a:srgbClr val="FFFF00"/>
                </a:solidFill>
              </a:rPr>
              <a:t>được</a:t>
            </a:r>
            <a:r>
              <a:rPr lang="en-US" sz="3200" b="1" dirty="0" smtClean="0">
                <a:solidFill>
                  <a:srgbClr val="FFFF00"/>
                </a:solidFill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</a:rPr>
              <a:t>trong</a:t>
            </a:r>
            <a:r>
              <a:rPr lang="en-US" sz="3200" b="1" dirty="0" smtClean="0">
                <a:solidFill>
                  <a:srgbClr val="FFFF00"/>
                </a:solidFill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</a:rPr>
              <a:t>nước</a:t>
            </a:r>
            <a:r>
              <a:rPr lang="en-US" sz="3200" b="1" dirty="0" smtClean="0">
                <a:solidFill>
                  <a:srgbClr val="FFFF00"/>
                </a:solidFill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</a:rPr>
              <a:t>không</a:t>
            </a:r>
            <a:r>
              <a:rPr lang="en-US" sz="3200" b="1" dirty="0" smtClean="0">
                <a:solidFill>
                  <a:srgbClr val="FFFF00"/>
                </a:solidFill>
              </a:rPr>
              <a:t>?</a:t>
            </a:r>
            <a:endParaRPr lang="en-US" sz="3200" b="1" dirty="0">
              <a:solidFill>
                <a:srgbClr val="FFFF00"/>
              </a:solidFill>
            </a:endParaRPr>
          </a:p>
        </p:txBody>
      </p:sp>
      <p:pic>
        <p:nvPicPr>
          <p:cNvPr id="8194" name="Picture 2" descr="Lipids. - ppt downloa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1379" y="1810035"/>
            <a:ext cx="6730620" cy="5047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4041629"/>
            <a:ext cx="79680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/>
              <a:t>Đặc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tính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chung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của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các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loại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lipit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là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kị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nước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568859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5809" y="1776464"/>
            <a:ext cx="6676191" cy="409185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"/>
            <a:ext cx="1815152" cy="699246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dirty="0" smtClean="0"/>
              <a:t>II. LIPIT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0" y="699247"/>
            <a:ext cx="12301182" cy="107721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/>
              <a:t>Cấu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tạo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của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phân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tử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mỡ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và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photpholipit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có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điểm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gì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giống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và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khác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nhau</a:t>
            </a:r>
            <a:r>
              <a:rPr lang="en-US" sz="3200" b="1" dirty="0" smtClean="0"/>
              <a:t>? </a:t>
            </a:r>
            <a:r>
              <a:rPr lang="en-US" sz="3200" b="1" dirty="0" err="1" smtClean="0"/>
              <a:t>Nêu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chức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năng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của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mỗi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loại</a:t>
            </a:r>
            <a:r>
              <a:rPr lang="en-US" sz="3200" b="1" dirty="0" smtClean="0"/>
              <a:t>.</a:t>
            </a:r>
            <a:endParaRPr lang="en-US" sz="3200" b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1974163"/>
            <a:ext cx="5551099" cy="418505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119116" y="6159220"/>
            <a:ext cx="33009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/>
              <a:t>Cấu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trúc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phân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tử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mỡ</a:t>
            </a:r>
            <a:endParaRPr lang="en-US" sz="28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7309461" y="6159220"/>
            <a:ext cx="46426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/>
              <a:t>Cấu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trúc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phân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tử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photpholipit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586816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"/>
            <a:ext cx="1815152" cy="699246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dirty="0" smtClean="0"/>
              <a:t>II. LIPIT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33565" y="0"/>
            <a:ext cx="4658436" cy="687234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" y="699247"/>
            <a:ext cx="1178528" cy="584775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3200" dirty="0" smtClean="0"/>
              <a:t>1. </a:t>
            </a:r>
            <a:r>
              <a:rPr lang="en-US" sz="3200" dirty="0" err="1" smtClean="0"/>
              <a:t>Mỡ</a:t>
            </a:r>
            <a:endParaRPr lang="en-US" sz="3200" dirty="0"/>
          </a:p>
        </p:txBody>
      </p:sp>
      <p:sp>
        <p:nvSpPr>
          <p:cNvPr id="10" name="TextBox 9"/>
          <p:cNvSpPr txBox="1"/>
          <p:nvPr/>
        </p:nvSpPr>
        <p:spPr>
          <a:xfrm>
            <a:off x="57003" y="1284022"/>
            <a:ext cx="747656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/>
              <a:t>Cấu</a:t>
            </a:r>
            <a:r>
              <a:rPr lang="en-US" sz="3200" dirty="0" smtClean="0"/>
              <a:t> </a:t>
            </a:r>
            <a:r>
              <a:rPr lang="en-US" sz="3200" dirty="0" err="1" smtClean="0"/>
              <a:t>tạo</a:t>
            </a:r>
            <a:r>
              <a:rPr lang="en-US" sz="3200" dirty="0" smtClean="0"/>
              <a:t>:</a:t>
            </a:r>
          </a:p>
          <a:p>
            <a:r>
              <a:rPr lang="en-US" sz="3200" dirty="0" smtClean="0"/>
              <a:t>1 </a:t>
            </a:r>
            <a:r>
              <a:rPr lang="en-US" sz="3200" dirty="0" err="1" smtClean="0"/>
              <a:t>phân</a:t>
            </a:r>
            <a:r>
              <a:rPr lang="en-US" sz="3200" dirty="0" smtClean="0"/>
              <a:t> </a:t>
            </a:r>
            <a:r>
              <a:rPr lang="en-US" sz="3200" dirty="0" err="1" smtClean="0"/>
              <a:t>tử</a:t>
            </a:r>
            <a:r>
              <a:rPr lang="en-US" sz="3200" dirty="0" smtClean="0"/>
              <a:t> </a:t>
            </a:r>
            <a:r>
              <a:rPr lang="en-US" sz="3200" dirty="0" err="1" smtClean="0"/>
              <a:t>glixerol</a:t>
            </a:r>
            <a:r>
              <a:rPr lang="en-US" sz="3200" dirty="0" smtClean="0"/>
              <a:t> </a:t>
            </a:r>
            <a:r>
              <a:rPr lang="en-US" sz="3200" dirty="0" err="1" smtClean="0"/>
              <a:t>liên</a:t>
            </a:r>
            <a:r>
              <a:rPr lang="en-US" sz="3200" dirty="0" smtClean="0"/>
              <a:t> </a:t>
            </a:r>
            <a:r>
              <a:rPr lang="en-US" sz="3200" dirty="0" err="1" smtClean="0"/>
              <a:t>kết</a:t>
            </a:r>
            <a:r>
              <a:rPr lang="en-US" sz="3200" dirty="0" smtClean="0"/>
              <a:t> </a:t>
            </a:r>
            <a:r>
              <a:rPr lang="en-US" sz="3200" dirty="0" err="1" smtClean="0"/>
              <a:t>với</a:t>
            </a:r>
            <a:r>
              <a:rPr lang="en-US" sz="3200" dirty="0" smtClean="0"/>
              <a:t> 3 </a:t>
            </a:r>
            <a:r>
              <a:rPr lang="en-US" sz="3200" dirty="0" err="1" smtClean="0"/>
              <a:t>axit</a:t>
            </a:r>
            <a:r>
              <a:rPr lang="en-US" sz="3200" dirty="0" smtClean="0"/>
              <a:t> </a:t>
            </a:r>
            <a:r>
              <a:rPr lang="en-US" sz="3200" dirty="0" err="1" smtClean="0"/>
              <a:t>béo</a:t>
            </a:r>
            <a:r>
              <a:rPr lang="en-US" sz="3200" dirty="0" smtClean="0"/>
              <a:t> </a:t>
            </a:r>
            <a:r>
              <a:rPr lang="en-US" sz="3200" dirty="0" err="1" smtClean="0"/>
              <a:t>bằng</a:t>
            </a:r>
            <a:r>
              <a:rPr lang="en-US" sz="3200" dirty="0" smtClean="0"/>
              <a:t> </a:t>
            </a:r>
            <a:r>
              <a:rPr lang="en-US" sz="3200" dirty="0" err="1" smtClean="0"/>
              <a:t>liên</a:t>
            </a:r>
            <a:r>
              <a:rPr lang="en-US" sz="3200" dirty="0" smtClean="0"/>
              <a:t> </a:t>
            </a:r>
            <a:r>
              <a:rPr lang="en-US" sz="3200" dirty="0" err="1" smtClean="0"/>
              <a:t>kết</a:t>
            </a:r>
            <a:r>
              <a:rPr lang="en-US" sz="3200" dirty="0" smtClean="0"/>
              <a:t> </a:t>
            </a:r>
            <a:r>
              <a:rPr lang="en-US" sz="3200" dirty="0" err="1" smtClean="0"/>
              <a:t>este</a:t>
            </a:r>
            <a:r>
              <a:rPr lang="en-US" sz="3200" dirty="0" smtClean="0"/>
              <a:t>.</a:t>
            </a:r>
          </a:p>
          <a:p>
            <a:r>
              <a:rPr lang="en-US" sz="3200" dirty="0" smtClean="0"/>
              <a:t>1 </a:t>
            </a:r>
            <a:r>
              <a:rPr lang="en-US" sz="3200" dirty="0" err="1" smtClean="0"/>
              <a:t>axit</a:t>
            </a:r>
            <a:r>
              <a:rPr lang="en-US" sz="3200" dirty="0" smtClean="0"/>
              <a:t> </a:t>
            </a:r>
            <a:r>
              <a:rPr lang="en-US" sz="3200" dirty="0" err="1" smtClean="0"/>
              <a:t>béo</a:t>
            </a:r>
            <a:r>
              <a:rPr lang="en-US" sz="3200" dirty="0" smtClean="0"/>
              <a:t> </a:t>
            </a:r>
            <a:r>
              <a:rPr lang="en-US" sz="3200" dirty="0" err="1" smtClean="0"/>
              <a:t>có</a:t>
            </a:r>
            <a:r>
              <a:rPr lang="en-US" sz="3200" dirty="0" smtClean="0"/>
              <a:t> 16 – 18 </a:t>
            </a:r>
            <a:r>
              <a:rPr lang="en-US" sz="3200" dirty="0" err="1" smtClean="0"/>
              <a:t>nguyên</a:t>
            </a:r>
            <a:r>
              <a:rPr lang="en-US" sz="3200" dirty="0" smtClean="0"/>
              <a:t> </a:t>
            </a:r>
            <a:r>
              <a:rPr lang="en-US" sz="3200" dirty="0" err="1" smtClean="0"/>
              <a:t>tử</a:t>
            </a:r>
            <a:r>
              <a:rPr lang="en-US" sz="3200" dirty="0" smtClean="0"/>
              <a:t> C, </a:t>
            </a:r>
            <a:r>
              <a:rPr lang="en-US" sz="3200" dirty="0" err="1" smtClean="0"/>
              <a:t>có</a:t>
            </a:r>
            <a:r>
              <a:rPr lang="en-US" sz="3200" dirty="0" smtClean="0"/>
              <a:t> 2 </a:t>
            </a:r>
            <a:r>
              <a:rPr lang="en-US" sz="3200" dirty="0" err="1" smtClean="0"/>
              <a:t>loại</a:t>
            </a:r>
            <a:r>
              <a:rPr lang="en-US" sz="3200" dirty="0" smtClean="0"/>
              <a:t>: </a:t>
            </a:r>
            <a:r>
              <a:rPr lang="en-US" sz="3200" dirty="0" err="1" smtClean="0"/>
              <a:t>axit</a:t>
            </a:r>
            <a:r>
              <a:rPr lang="en-US" sz="3200" dirty="0" smtClean="0"/>
              <a:t> </a:t>
            </a:r>
            <a:r>
              <a:rPr lang="en-US" sz="3200" dirty="0" err="1" smtClean="0"/>
              <a:t>béo</a:t>
            </a:r>
            <a:r>
              <a:rPr lang="en-US" sz="3200" dirty="0" smtClean="0"/>
              <a:t> no (</a:t>
            </a:r>
            <a:r>
              <a:rPr lang="en-US" sz="3200" dirty="0" err="1" smtClean="0"/>
              <a:t>trong</a:t>
            </a:r>
            <a:r>
              <a:rPr lang="en-US" sz="3200" dirty="0" smtClean="0"/>
              <a:t> </a:t>
            </a:r>
            <a:r>
              <a:rPr lang="en-US" sz="3200" dirty="0" err="1" smtClean="0"/>
              <a:t>mỡ</a:t>
            </a:r>
            <a:r>
              <a:rPr lang="en-US" sz="3200" dirty="0" smtClean="0"/>
              <a:t> </a:t>
            </a:r>
            <a:r>
              <a:rPr lang="en-US" sz="3200" dirty="0" err="1" smtClean="0"/>
              <a:t>động</a:t>
            </a:r>
            <a:r>
              <a:rPr lang="en-US" sz="3200" dirty="0" smtClean="0"/>
              <a:t> </a:t>
            </a:r>
            <a:r>
              <a:rPr lang="en-US" sz="3200" dirty="0" err="1" smtClean="0"/>
              <a:t>vật</a:t>
            </a:r>
            <a:r>
              <a:rPr lang="en-US" sz="3200" dirty="0" smtClean="0"/>
              <a:t>), </a:t>
            </a:r>
            <a:r>
              <a:rPr lang="en-US" sz="3200" dirty="0" err="1" smtClean="0"/>
              <a:t>axit</a:t>
            </a:r>
            <a:r>
              <a:rPr lang="en-US" sz="3200" dirty="0" smtClean="0"/>
              <a:t> </a:t>
            </a:r>
            <a:r>
              <a:rPr lang="en-US" sz="3200" dirty="0" err="1" smtClean="0"/>
              <a:t>béo</a:t>
            </a:r>
            <a:r>
              <a:rPr lang="en-US" sz="3200" dirty="0" smtClean="0"/>
              <a:t> </a:t>
            </a:r>
            <a:r>
              <a:rPr lang="en-US" sz="3200" dirty="0" err="1" smtClean="0"/>
              <a:t>không</a:t>
            </a:r>
            <a:r>
              <a:rPr lang="en-US" sz="3200" dirty="0" smtClean="0"/>
              <a:t> no (</a:t>
            </a:r>
            <a:r>
              <a:rPr lang="en-US" sz="3200" dirty="0" err="1" smtClean="0"/>
              <a:t>trong</a:t>
            </a:r>
            <a:r>
              <a:rPr lang="en-US" sz="3200" dirty="0" smtClean="0"/>
              <a:t> </a:t>
            </a:r>
            <a:r>
              <a:rPr lang="en-US" sz="3200" dirty="0" err="1" smtClean="0"/>
              <a:t>mỡ</a:t>
            </a:r>
            <a:r>
              <a:rPr lang="en-US" sz="3200" dirty="0" smtClean="0"/>
              <a:t> ở </a:t>
            </a:r>
            <a:r>
              <a:rPr lang="en-US" sz="3200" dirty="0" err="1" smtClean="0"/>
              <a:t>thực</a:t>
            </a:r>
            <a:r>
              <a:rPr lang="en-US" sz="3200" dirty="0" smtClean="0"/>
              <a:t> </a:t>
            </a:r>
            <a:r>
              <a:rPr lang="en-US" sz="3200" dirty="0" err="1" smtClean="0"/>
              <a:t>vật</a:t>
            </a:r>
            <a:r>
              <a:rPr lang="en-US" sz="3200" dirty="0" smtClean="0"/>
              <a:t> </a:t>
            </a:r>
            <a:r>
              <a:rPr lang="en-US" sz="3200" dirty="0" err="1" smtClean="0"/>
              <a:t>và</a:t>
            </a:r>
            <a:r>
              <a:rPr lang="en-US" sz="3200" dirty="0" smtClean="0"/>
              <a:t> </a:t>
            </a:r>
            <a:r>
              <a:rPr lang="en-US" sz="3200" dirty="0" err="1" smtClean="0"/>
              <a:t>một</a:t>
            </a:r>
            <a:r>
              <a:rPr lang="en-US" sz="3200" dirty="0" smtClean="0"/>
              <a:t> </a:t>
            </a:r>
            <a:r>
              <a:rPr lang="en-US" sz="3200" dirty="0" err="1" smtClean="0"/>
              <a:t>số</a:t>
            </a:r>
            <a:r>
              <a:rPr lang="en-US" sz="3200" dirty="0" smtClean="0"/>
              <a:t> </a:t>
            </a:r>
            <a:r>
              <a:rPr lang="en-US" sz="3200" dirty="0" err="1" smtClean="0"/>
              <a:t>loài</a:t>
            </a:r>
            <a:r>
              <a:rPr lang="en-US" sz="3200" dirty="0" smtClean="0"/>
              <a:t> </a:t>
            </a:r>
            <a:r>
              <a:rPr lang="en-US" sz="3200" dirty="0" err="1" smtClean="0"/>
              <a:t>cá</a:t>
            </a:r>
            <a:r>
              <a:rPr lang="en-US" sz="3200" dirty="0" smtClean="0"/>
              <a:t>, </a:t>
            </a:r>
            <a:r>
              <a:rPr lang="en-US" sz="3200" dirty="0" err="1" smtClean="0"/>
              <a:t>mỡ</a:t>
            </a:r>
            <a:r>
              <a:rPr lang="en-US" sz="3200" dirty="0" smtClean="0"/>
              <a:t> ở </a:t>
            </a:r>
            <a:r>
              <a:rPr lang="en-US" sz="3200" dirty="0" err="1" smtClean="0"/>
              <a:t>dạng</a:t>
            </a:r>
            <a:r>
              <a:rPr lang="en-US" sz="3200" dirty="0" smtClean="0"/>
              <a:t> </a:t>
            </a:r>
            <a:r>
              <a:rPr lang="en-US" sz="3200" dirty="0" err="1" smtClean="0"/>
              <a:t>lỏng</a:t>
            </a:r>
            <a:r>
              <a:rPr lang="en-US" sz="3200" dirty="0" smtClean="0"/>
              <a:t> </a:t>
            </a:r>
            <a:r>
              <a:rPr lang="en-US" sz="3200" dirty="0" smtClean="0">
                <a:sym typeface="Wingdings" panose="05000000000000000000" pitchFamily="2" charset="2"/>
              </a:rPr>
              <a:t></a:t>
            </a:r>
            <a:r>
              <a:rPr lang="en-US" sz="3200" dirty="0" smtClean="0"/>
              <a:t> </a:t>
            </a:r>
            <a:r>
              <a:rPr lang="en-US" sz="3200" dirty="0" err="1" smtClean="0"/>
              <a:t>dầu</a:t>
            </a:r>
            <a:r>
              <a:rPr lang="en-US" sz="3200" dirty="0" smtClean="0"/>
              <a:t>)</a:t>
            </a:r>
            <a:endParaRPr lang="en-US" sz="3200" dirty="0"/>
          </a:p>
        </p:txBody>
      </p:sp>
      <p:sp>
        <p:nvSpPr>
          <p:cNvPr id="12" name="Cloud Callout 11"/>
          <p:cNvSpPr/>
          <p:nvPr/>
        </p:nvSpPr>
        <p:spPr>
          <a:xfrm>
            <a:off x="57003" y="4823452"/>
            <a:ext cx="8104358" cy="2034548"/>
          </a:xfrm>
          <a:prstGeom prst="cloudCallout">
            <a:avLst>
              <a:gd name="adj1" fmla="val 56093"/>
              <a:gd name="adj2" fmla="val -6742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/>
              <a:t>Chức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năng</a:t>
            </a:r>
            <a:r>
              <a:rPr lang="en-US" sz="3200" b="1" dirty="0" smtClean="0"/>
              <a:t>:</a:t>
            </a:r>
          </a:p>
          <a:p>
            <a:pPr algn="ctr"/>
            <a:r>
              <a:rPr lang="en-US" sz="3200" b="1" dirty="0" err="1" smtClean="0"/>
              <a:t>Dự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trữ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năng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lượng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cho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tế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bào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và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cơ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thể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504509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909</TotalTime>
  <Words>481</Words>
  <Application>Microsoft Office PowerPoint</Application>
  <PresentationFormat>Custom</PresentationFormat>
  <Paragraphs>62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Bài 4 CACBOHIDRAT VÀ LIPIT</vt:lpstr>
      <vt:lpstr>I. CACBOHIDRAT (đường)</vt:lpstr>
      <vt:lpstr>I. CACBOHIDRAT (đường)</vt:lpstr>
      <vt:lpstr>I. CACBOHIDRAT (đường)</vt:lpstr>
      <vt:lpstr>I. CACBOHIDRAT (đường)</vt:lpstr>
      <vt:lpstr>I. CACBOHIDRAT (đường)</vt:lpstr>
      <vt:lpstr>II. LIPIT</vt:lpstr>
      <vt:lpstr>II. LIPIT</vt:lpstr>
      <vt:lpstr>II. LIPIT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My Ly</dc:creator>
  <cp:lastModifiedBy>Steven</cp:lastModifiedBy>
  <cp:revision>32</cp:revision>
  <dcterms:created xsi:type="dcterms:W3CDTF">2021-09-17T03:02:59Z</dcterms:created>
  <dcterms:modified xsi:type="dcterms:W3CDTF">2021-09-18T07:22:28Z</dcterms:modified>
</cp:coreProperties>
</file>